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vertBarState="maximized" horzBarState="maximized">
    <p:restoredLeft sz="12017"/>
    <p:restoredTop sz="94807"/>
  </p:normalViewPr>
  <p:slideViewPr>
    <p:cSldViewPr>
      <p:cViewPr>
        <p:scale>
          <a:sx n="100" d="100"/>
          <a:sy n="100" d="100"/>
        </p:scale>
        <p:origin x="-1944" y="-438"/>
      </p:cViewPr>
      <p:guideLst>
        <p:guide orient="horz" pos="215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84"/>
    </p:cViewPr>
  </p:sorter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presProps" Target="presProps.xml"  /><Relationship Id="rId4" Type="http://schemas.openxmlformats.org/officeDocument/2006/relationships/slide" Target="slides/slide2.xml"  /><Relationship Id="rId40" Type="http://schemas.openxmlformats.org/officeDocument/2006/relationships/viewProps" Target="viewProps.xml"  /><Relationship Id="rId41" Type="http://schemas.openxmlformats.org/officeDocument/2006/relationships/theme" Target="theme/theme1.xml"  /><Relationship Id="rId42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2C64AE3-DFF4-46E7-B32E-209FED48899E}" type="datetime1">
              <a:rPr lang="ko-KR" altLang="en-US"/>
              <a:pPr lvl="0">
                <a:defRPr/>
              </a:pPr>
              <a:t>2019-11-26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0971576-F7DE-4720-9A0B-3B59D3DBF5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  <a:endParaRPr lang="en-US" altLang="ko-KR" sz="1200" b="1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  <a:endParaRPr lang="en-US" altLang="ko-KR" sz="1200" b="1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  <a:endParaRPr lang="en-US" altLang="ko-KR" sz="1200" b="1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  <a:endParaRPr lang="en-US" altLang="ko-KR" sz="1200" b="1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  <a:endParaRPr lang="en-US" altLang="ko-KR" sz="1200" b="1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2019-11-26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2019-11-26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2019-11-26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2019-11-26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2019-11-26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2019-11-26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7C2D9-3032-4E61-9BEE-44735DF7A43D}" type="datetimeFigureOut">
              <a:rPr lang="ko-KR" altLang="en-US" smtClean="0"/>
              <a:pPr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20.jpeg"  /><Relationship Id="rId4" Type="http://schemas.openxmlformats.org/officeDocument/2006/relationships/image" Target="../media/image21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22.jpeg"  /><Relationship Id="rId4" Type="http://schemas.openxmlformats.org/officeDocument/2006/relationships/image" Target="../media/image23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3.jpeg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Relationship Id="rId7" Type="http://schemas.openxmlformats.org/officeDocument/2006/relationships/image" Target="../media/image30.jpeg"  /><Relationship Id="rId8" Type="http://schemas.openxmlformats.org/officeDocument/2006/relationships/image" Target="../media/image31.jpeg"  /><Relationship Id="rId9" Type="http://schemas.openxmlformats.org/officeDocument/2006/relationships/image" Target="../media/image3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3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3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jpeg"  /><Relationship Id="rId3" Type="http://schemas.openxmlformats.org/officeDocument/2006/relationships/image" Target="../media/image38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43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44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7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45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46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4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48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49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5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5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5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53.jpeg"  /><Relationship Id="rId4" Type="http://schemas.openxmlformats.org/officeDocument/2006/relationships/image" Target="../media/image54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5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56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9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0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.jpe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8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jpeg"  /><Relationship Id="rId3" Type="http://schemas.openxmlformats.org/officeDocument/2006/relationships/image" Target="../media/image10.jpeg"  /><Relationship Id="rId4" Type="http://schemas.openxmlformats.org/officeDocument/2006/relationships/image" Target="../media/image1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9.jpeg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2.jpeg"  /><Relationship Id="rId4" Type="http://schemas.openxmlformats.org/officeDocument/2006/relationships/image" Target="../media/image13.jpeg"  /><Relationship Id="rId5" Type="http://schemas.openxmlformats.org/officeDocument/2006/relationships/image" Target="../media/image14.jpeg"  /><Relationship Id="rId6" Type="http://schemas.openxmlformats.org/officeDocument/2006/relationships/image" Target="../media/image15.jpeg"  /><Relationship Id="rId7" Type="http://schemas.openxmlformats.org/officeDocument/2006/relationships/image" Target="../media/image16.jpeg"  /><Relationship Id="rId8" Type="http://schemas.openxmlformats.org/officeDocument/2006/relationships/image" Target="../media/image17.jpeg"  /><Relationship Id="rId9" Type="http://schemas.openxmlformats.org/officeDocument/2006/relationships/image" Target="../media/image18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순서도: 논리합 73"/>
          <p:cNvSpPr/>
          <p:nvPr/>
        </p:nvSpPr>
        <p:spPr>
          <a:xfrm>
            <a:off x="119335" y="3742430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순서도: 논리합 74"/>
          <p:cNvSpPr/>
          <p:nvPr/>
        </p:nvSpPr>
        <p:spPr>
          <a:xfrm>
            <a:off x="8688288" y="3757672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1" name="직선 연결선 80"/>
          <p:cNvCxnSpPr>
            <a:stCxn id="74" idx="6"/>
          </p:cNvCxnSpPr>
          <p:nvPr/>
        </p:nvCxnSpPr>
        <p:spPr>
          <a:xfrm>
            <a:off x="335359" y="3850442"/>
            <a:ext cx="2448272" cy="1060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384032" y="3861628"/>
            <a:ext cx="2314416" cy="1002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/>
          <p:cNvGrpSpPr/>
          <p:nvPr/>
        </p:nvGrpSpPr>
        <p:grpSpPr>
          <a:xfrm>
            <a:off x="2639616" y="4005064"/>
            <a:ext cx="3744416" cy="432048"/>
            <a:chOff x="2699792" y="2852936"/>
            <a:chExt cx="3744416" cy="504056"/>
          </a:xfrm>
        </p:grpSpPr>
        <p:grpSp>
          <p:nvGrpSpPr>
            <p:cNvPr id="86" name="그룹 85"/>
            <p:cNvGrpSpPr/>
            <p:nvPr/>
          </p:nvGrpSpPr>
          <p:grpSpPr>
            <a:xfrm>
              <a:off x="2987824" y="2852936"/>
              <a:ext cx="3456384" cy="504056"/>
              <a:chOff x="899592" y="2060848"/>
              <a:chExt cx="3456384" cy="504056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899592" y="2060848"/>
                <a:ext cx="3240360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3851920" y="206084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89" name="타원 88"/>
            <p:cNvSpPr/>
            <p:nvPr/>
          </p:nvSpPr>
          <p:spPr>
            <a:xfrm>
              <a:off x="2699792" y="2852936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2927648" y="3975447"/>
            <a:ext cx="3168352" cy="451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 spc="-150">
                <a:solidFill>
                  <a:schemeClr val="tx2"/>
                </a:solidFill>
              </a:rPr>
              <a:t>BitCamp Final Project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487488" y="4581128"/>
            <a:ext cx="6180856" cy="465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>
                <a:solidFill>
                  <a:schemeClr val="bg1"/>
                </a:solidFill>
                <a:cs typeface="맑은 고딕"/>
              </a:rPr>
              <a:t>G.S.E.(God Save us from Error) TEAM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839416" y="476672"/>
            <a:ext cx="7200800" cy="2520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300" b="1" dirty="0">
                <a:solidFill>
                  <a:schemeClr val="bg1"/>
                </a:solidFill>
              </a:rPr>
              <a:t>최종 실무형 프로젝트</a:t>
            </a:r>
          </a:p>
          <a:p>
            <a:pPr algn="ctr">
              <a:defRPr/>
            </a:pPr>
            <a:r>
              <a:rPr lang="en-US" altLang="ko-KR" sz="4300" b="1" dirty="0" smtClean="0">
                <a:solidFill>
                  <a:schemeClr val="bg1"/>
                </a:solidFill>
              </a:rPr>
              <a:t>(</a:t>
            </a:r>
            <a:r>
              <a:rPr lang="ko-KR" altLang="en-US" sz="4300" b="1" dirty="0" smtClean="0">
                <a:solidFill>
                  <a:schemeClr val="bg1"/>
                </a:solidFill>
              </a:rPr>
              <a:t>최</a:t>
            </a:r>
            <a:r>
              <a:rPr lang="ko-KR" altLang="en-US" sz="4300" b="1" dirty="0">
                <a:solidFill>
                  <a:schemeClr val="bg1"/>
                </a:solidFill>
              </a:rPr>
              <a:t>종</a:t>
            </a:r>
            <a:r>
              <a:rPr lang="ko-KR" altLang="en-US" sz="4300" b="1" dirty="0" smtClean="0">
                <a:solidFill>
                  <a:schemeClr val="bg1"/>
                </a:solidFill>
              </a:rPr>
              <a:t> </a:t>
            </a:r>
            <a:r>
              <a:rPr lang="ko-KR" altLang="en-US" sz="4300" b="1" dirty="0">
                <a:solidFill>
                  <a:schemeClr val="bg1"/>
                </a:solidFill>
              </a:rPr>
              <a:t>발표</a:t>
            </a:r>
            <a:r>
              <a:rPr lang="en-US" altLang="ko-KR" sz="43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951984" y="5301208"/>
            <a:ext cx="3024336" cy="1002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solidFill>
                  <a:schemeClr val="bg1"/>
                </a:solidFill>
              </a:rPr>
              <a:t>박웅배</a:t>
            </a:r>
          </a:p>
          <a:p>
            <a:pPr algn="ctr">
              <a:defRPr/>
            </a:pPr>
            <a:r>
              <a:rPr lang="ko-KR" altLang="en-US" sz="2000" b="1" dirty="0">
                <a:solidFill>
                  <a:schemeClr val="bg1"/>
                </a:solidFill>
              </a:rPr>
              <a:t>정영훈</a:t>
            </a:r>
          </a:p>
          <a:p>
            <a:pPr algn="ctr">
              <a:defRPr/>
            </a:pPr>
            <a:r>
              <a:rPr lang="ko-KR" altLang="en-US" sz="2000" b="1" dirty="0">
                <a:solidFill>
                  <a:schemeClr val="bg1"/>
                </a:solidFill>
              </a:rPr>
              <a:t>정승욱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 smtClean="0">
                <a:solidFill>
                  <a:schemeClr val="bg1"/>
                </a:solidFill>
              </a:rPr>
              <a:t>04</a:t>
            </a:r>
            <a:endParaRPr lang="ko-KR" altLang="en-US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dirty="0">
                <a:solidFill>
                  <a:schemeClr val="tx2"/>
                </a:solidFill>
              </a:rPr>
              <a:t>기초 모델링</a:t>
            </a:r>
          </a:p>
        </p:txBody>
      </p:sp>
      <p:pic>
        <p:nvPicPr>
          <p:cNvPr id="2050" name="Picture 2" descr="C:\Users\oksk1\Pictures\01\중간발표\Nur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5749144" cy="3346251"/>
          </a:xfrm>
          <a:prstGeom prst="rect">
            <a:avLst/>
          </a:prstGeom>
          <a:noFill/>
          <a:ln w="50800" cmpd="sng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oksk1\Pictures\01\중간발표\TheBay1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573016"/>
            <a:ext cx="5170214" cy="3214545"/>
          </a:xfrm>
          <a:prstGeom prst="rect">
            <a:avLst/>
          </a:prstGeom>
          <a:noFill/>
          <a:ln w="50800" cmpd="sng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7504" y="4780178"/>
            <a:ext cx="2880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err="1" smtClean="0">
                <a:solidFill>
                  <a:schemeClr val="bg1"/>
                </a:solidFill>
              </a:rPr>
              <a:t>동백섬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APEC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누리마루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76184" y="2996952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2000" b="1" dirty="0" smtClean="0">
                <a:solidFill>
                  <a:schemeClr val="bg1"/>
                </a:solidFill>
              </a:rPr>
              <a:t>The Bay 101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643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chemeClr val="bg1"/>
                </a:solidFill>
              </a:rPr>
              <a:t>04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dirty="0" smtClean="0">
                <a:solidFill>
                  <a:schemeClr val="tx2"/>
                </a:solidFill>
              </a:rPr>
              <a:t>기초 모델링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pic>
        <p:nvPicPr>
          <p:cNvPr id="3074" name="Picture 2" descr="C:\Users\oksk1\Pictures\01\중간발표\MtD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28" y="2167772"/>
            <a:ext cx="3711000" cy="4386233"/>
          </a:xfrm>
          <a:prstGeom prst="rect">
            <a:avLst/>
          </a:prstGeom>
          <a:noFill/>
          <a:ln w="50800" cmpd="sng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oksk1\Pictures\01\중간발표\UNM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616" y="1162406"/>
            <a:ext cx="5184576" cy="3458547"/>
          </a:xfrm>
          <a:prstGeom prst="rect">
            <a:avLst/>
          </a:prstGeom>
          <a:noFill/>
          <a:ln w="50800" cmpd="sng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79512" y="1665459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용두산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공원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4904" y="4869160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2000" b="1" dirty="0" smtClean="0">
                <a:solidFill>
                  <a:schemeClr val="bg1"/>
                </a:solidFill>
              </a:rPr>
              <a:t>UN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기념 공원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531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chemeClr val="bg1"/>
                </a:solidFill>
              </a:rPr>
              <a:t>04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dirty="0" smtClean="0">
                <a:solidFill>
                  <a:schemeClr val="tx2"/>
                </a:solidFill>
              </a:rPr>
              <a:t>이미지 </a:t>
            </a:r>
            <a:r>
              <a:rPr lang="ko-KR" altLang="en-US" sz="2000" b="1" dirty="0" err="1" smtClean="0">
                <a:solidFill>
                  <a:schemeClr val="tx2"/>
                </a:solidFill>
              </a:rPr>
              <a:t>트랙킹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 구성도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pic>
        <p:nvPicPr>
          <p:cNvPr id="10" name="Picture 3" descr="C:\Users\ecde4\OneDrive\바탕 화면\캡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57226"/>
            <a:ext cx="4487225" cy="161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ecde4\OneDrive\바탕 화면\캡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30634"/>
            <a:ext cx="2504278" cy="626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오른쪽 화살표 11"/>
          <p:cNvSpPr/>
          <p:nvPr/>
        </p:nvSpPr>
        <p:spPr>
          <a:xfrm rot="18576907">
            <a:off x="4230343" y="2138645"/>
            <a:ext cx="2497973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19778856">
            <a:off x="4577070" y="2924044"/>
            <a:ext cx="1784571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1438458">
            <a:off x="4598326" y="4055020"/>
            <a:ext cx="179330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2680483">
            <a:off x="4261847" y="4793529"/>
            <a:ext cx="2347433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459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chemeClr val="bg1"/>
                </a:solidFill>
              </a:rPr>
              <a:t>04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dirty="0" smtClean="0">
                <a:solidFill>
                  <a:schemeClr val="tx2"/>
                </a:solidFill>
              </a:rPr>
              <a:t>이미지 </a:t>
            </a:r>
            <a:r>
              <a:rPr lang="ko-KR" altLang="en-US" sz="2000" b="1" dirty="0" err="1" smtClean="0">
                <a:solidFill>
                  <a:schemeClr val="tx2"/>
                </a:solidFill>
              </a:rPr>
              <a:t>트랙킹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 구성도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pic>
        <p:nvPicPr>
          <p:cNvPr id="9218" name="Picture 2" descr="D:\Study\unity\2019_2_1\191016_AR_Foundation_Test1\Assets\MyProject\05.Resources\ARTest\UNmin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1" y="4005064"/>
            <a:ext cx="3255760" cy="2286540"/>
          </a:xfrm>
          <a:prstGeom prst="rect">
            <a:avLst/>
          </a:prstGeom>
          <a:noFill/>
          <a:ln w="539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D:\Study\unity\2019_2_1\191016_AR_Foundation_Test1\Assets\MyProject\05.Resources\ARTest\Apecmini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255" y="719237"/>
            <a:ext cx="3520411" cy="2235842"/>
          </a:xfrm>
          <a:prstGeom prst="rect">
            <a:avLst/>
          </a:prstGeom>
          <a:noFill/>
          <a:ln w="539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:\Study\unity\2019_2_1\191016_AR_Foundation_Test1\Assets\MyProject\05.Resources\ARTest\dmhparkmin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457" y="3488270"/>
            <a:ext cx="2274245" cy="3126408"/>
          </a:xfrm>
          <a:prstGeom prst="rect">
            <a:avLst/>
          </a:prstGeom>
          <a:noFill/>
          <a:ln w="539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D:\Study\unity\2019_2_1\191016_AR_Foundation_Test1\Assets\MyProject\05.Resources\ARTest\testmin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27" y="1405536"/>
            <a:ext cx="3269849" cy="2225409"/>
          </a:xfrm>
          <a:prstGeom prst="rect">
            <a:avLst/>
          </a:prstGeom>
          <a:noFill/>
          <a:ln w="539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oksk1\Pictures\01\중간발표\Nuri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231660"/>
            <a:ext cx="1774772" cy="1032994"/>
          </a:xfrm>
          <a:prstGeom prst="rect">
            <a:avLst/>
          </a:prstGeom>
          <a:noFill/>
          <a:ln w="50800" cmpd="sng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oksk1\Pictures\01\중간발표\TheBay10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500" y="2666960"/>
            <a:ext cx="1792756" cy="1114634"/>
          </a:xfrm>
          <a:prstGeom prst="rect">
            <a:avLst/>
          </a:prstGeom>
          <a:noFill/>
          <a:ln w="50800" cmpd="sng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oksk1\Pictures\01\중간발표\MtDr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138" y="4692902"/>
            <a:ext cx="1550350" cy="1832442"/>
          </a:xfrm>
          <a:prstGeom prst="rect">
            <a:avLst/>
          </a:prstGeom>
          <a:noFill/>
          <a:ln w="50800" cmpd="sng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oksk1\Pictures\01\중간발표\UNMC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7" y="5308765"/>
            <a:ext cx="1779237" cy="1186901"/>
          </a:xfrm>
          <a:prstGeom prst="rect">
            <a:avLst/>
          </a:prstGeom>
          <a:noFill/>
          <a:ln w="50800" cmpd="sng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6175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chemeClr val="bg1"/>
                </a:solidFill>
              </a:rPr>
              <a:t>04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dirty="0" smtClean="0">
                <a:solidFill>
                  <a:schemeClr val="tx2"/>
                </a:solidFill>
              </a:rPr>
              <a:t>이미지 </a:t>
            </a:r>
            <a:r>
              <a:rPr lang="ko-KR" altLang="en-US" sz="2000" b="1" dirty="0" err="1" smtClean="0">
                <a:solidFill>
                  <a:schemeClr val="tx2"/>
                </a:solidFill>
              </a:rPr>
              <a:t>트랙킹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 구성도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pic>
        <p:nvPicPr>
          <p:cNvPr id="2050" name="Picture 2" descr="C:\Users\ecde4\OneDrive\바탕 화면\캡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74105"/>
            <a:ext cx="7843274" cy="535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154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chemeClr val="bg1"/>
                </a:solidFill>
              </a:rPr>
              <a:t>04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dirty="0" smtClean="0">
                <a:solidFill>
                  <a:schemeClr val="tx2"/>
                </a:solidFill>
              </a:rPr>
              <a:t>이미지 </a:t>
            </a:r>
            <a:r>
              <a:rPr lang="ko-KR" altLang="en-US" sz="2000" b="1" dirty="0" err="1" smtClean="0">
                <a:solidFill>
                  <a:schemeClr val="tx2"/>
                </a:solidFill>
              </a:rPr>
              <a:t>트랙킹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 구성도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pic>
        <p:nvPicPr>
          <p:cNvPr id="1026" name="Picture 2" descr="C:\Users\ecde4\OneDrive\바탕 화면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424936" cy="513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074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cde4\OneDrive\문서\카카오톡 받은 파일\KakaoTalk_20191125_14442437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864"/>
            <a:ext cx="6696744" cy="3257687"/>
          </a:xfrm>
          <a:prstGeom prst="rect">
            <a:avLst/>
          </a:prstGeom>
          <a:noFill/>
          <a:ln w="508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chemeClr val="bg1"/>
                </a:solidFill>
              </a:rPr>
              <a:t>04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grpSp>
        <p:nvGrpSpPr>
          <p:cNvPr id="7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8" name="직사각형 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b="1" dirty="0" err="1">
                  <a:solidFill>
                    <a:schemeClr val="tx2"/>
                  </a:solidFill>
                </a:rPr>
                <a:t>트랙킹</a:t>
              </a:r>
              <a:r>
                <a:rPr lang="ko-KR" altLang="en-US" b="1" dirty="0">
                  <a:solidFill>
                    <a:schemeClr val="tx2"/>
                  </a:solidFill>
                </a:rPr>
                <a:t> 된 실행 화면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940152" y="786677"/>
            <a:ext cx="25202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 smtClean="0">
                <a:solidFill>
                  <a:schemeClr val="bg1"/>
                </a:solidFill>
              </a:rPr>
              <a:t>관광지 정보 및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000" b="1" dirty="0" smtClean="0">
                <a:solidFill>
                  <a:schemeClr val="bg1"/>
                </a:solidFill>
              </a:rPr>
              <a:t>추가 내용 출력 버튼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7329256" y="1463232"/>
            <a:ext cx="195072" cy="669624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0528" y="3283071"/>
            <a:ext cx="7870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 smtClean="0">
                <a:solidFill>
                  <a:schemeClr val="bg1"/>
                </a:solidFill>
              </a:rPr>
              <a:t>뒤로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000" b="1" dirty="0" smtClean="0">
                <a:solidFill>
                  <a:schemeClr val="bg1"/>
                </a:solidFill>
              </a:rPr>
              <a:t>가기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000" b="1" dirty="0" smtClean="0">
                <a:solidFill>
                  <a:schemeClr val="bg1"/>
                </a:solidFill>
              </a:rPr>
              <a:t>버튼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/>
          <p:cNvCxnSpPr>
            <a:stCxn id="14" idx="0"/>
          </p:cNvCxnSpPr>
          <p:nvPr/>
        </p:nvCxnSpPr>
        <p:spPr>
          <a:xfrm flipV="1">
            <a:off x="794076" y="2708920"/>
            <a:ext cx="609572" cy="574151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76894" y="3851679"/>
            <a:ext cx="1223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 smtClean="0"/>
              <a:t>표지</a:t>
            </a:r>
            <a:r>
              <a:rPr lang="ko-KR" altLang="en-US" sz="2400" b="1" dirty="0"/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231549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7624" y="1340768"/>
            <a:ext cx="7128792" cy="5256584"/>
            <a:chOff x="276904" y="476672"/>
            <a:chExt cx="8393773" cy="6028158"/>
          </a:xfrm>
        </p:grpSpPr>
        <p:pic>
          <p:nvPicPr>
            <p:cNvPr id="2" name="Picture 5" descr="C:\Users\ecde4\OneDrive\문서\카카오톡 받은 파일\KakaoTalk_20191125_144421243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904" y="476672"/>
              <a:ext cx="6866135" cy="3340089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C:\Users\ecde4\OneDrive\문서\카카오톡 받은 파일\KakaoTalk_20191125_14442177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3284983"/>
              <a:ext cx="6618957" cy="3219847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chemeClr val="bg1"/>
                </a:solidFill>
              </a:rPr>
              <a:t>04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grpSp>
        <p:nvGrpSpPr>
          <p:cNvPr id="6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" name="직사각형 6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b="1" dirty="0" err="1">
                  <a:solidFill>
                    <a:schemeClr val="tx2"/>
                  </a:solidFill>
                </a:rPr>
                <a:t>트랙킹</a:t>
              </a:r>
              <a:r>
                <a:rPr lang="ko-KR" altLang="en-US" b="1" dirty="0">
                  <a:solidFill>
                    <a:schemeClr val="tx2"/>
                  </a:solidFill>
                </a:rPr>
                <a:t> 된 실행 화면</a:t>
              </a:r>
            </a:p>
          </p:txBody>
        </p:sp>
        <p:sp>
          <p:nvSpPr>
            <p:cNvPr id="8" name="타원 7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91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chemeClr val="bg1"/>
                </a:solidFill>
              </a:rPr>
              <a:t>04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grpSp>
        <p:nvGrpSpPr>
          <p:cNvPr id="4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5" name="직사각형 4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b="1" dirty="0" err="1">
                  <a:solidFill>
                    <a:schemeClr val="tx2"/>
                  </a:solidFill>
                </a:rPr>
                <a:t>트랙킹</a:t>
              </a:r>
              <a:r>
                <a:rPr lang="ko-KR" altLang="en-US" b="1" dirty="0">
                  <a:solidFill>
                    <a:schemeClr val="tx2"/>
                  </a:solidFill>
                </a:rPr>
                <a:t> 된 실행 화면</a:t>
              </a:r>
            </a:p>
          </p:txBody>
        </p:sp>
        <p:sp>
          <p:nvSpPr>
            <p:cNvPr id="6" name="타원 5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73284" y="1268761"/>
            <a:ext cx="8147188" cy="5263052"/>
            <a:chOff x="673284" y="1268761"/>
            <a:chExt cx="8147188" cy="5263052"/>
          </a:xfrm>
        </p:grpSpPr>
        <p:pic>
          <p:nvPicPr>
            <p:cNvPr id="2" name="Picture 3" descr="C:\Users\ecde4\OneDrive\문서\카카오톡 받은 파일\KakaoTalk_20191125_144423858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84" y="1268761"/>
              <a:ext cx="5921000" cy="2880320"/>
            </a:xfrm>
            <a:prstGeom prst="rect">
              <a:avLst/>
            </a:prstGeom>
            <a:noFill/>
            <a:ln w="4762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C:\Users\ecde4\OneDrive\문서\카카오톡 받은 파일\KakaoTalk_20191125_14442232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3449270"/>
              <a:ext cx="6336704" cy="3082543"/>
            </a:xfrm>
            <a:prstGeom prst="rect">
              <a:avLst/>
            </a:prstGeom>
            <a:noFill/>
            <a:ln w="4762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472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chemeClr val="bg1"/>
                </a:solidFill>
              </a:rPr>
              <a:t>04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grpSp>
        <p:nvGrpSpPr>
          <p:cNvPr id="4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5" name="직사각형 4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b="1" dirty="0" err="1" smtClean="0">
                  <a:solidFill>
                    <a:schemeClr val="tx2"/>
                  </a:solidFill>
                </a:rPr>
                <a:t>트랙킹</a:t>
              </a:r>
              <a:r>
                <a:rPr lang="ko-KR" altLang="en-US" b="1" dirty="0" smtClean="0">
                  <a:solidFill>
                    <a:schemeClr val="tx2"/>
                  </a:solidFill>
                </a:rPr>
                <a:t> 된 실행 화면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11560" y="1340768"/>
            <a:ext cx="8208912" cy="5135745"/>
            <a:chOff x="611560" y="1340768"/>
            <a:chExt cx="8208912" cy="5135745"/>
          </a:xfrm>
        </p:grpSpPr>
        <p:pic>
          <p:nvPicPr>
            <p:cNvPr id="2" name="Picture 4" descr="C:\Users\ecde4\OneDrive\문서\카카오톡 받은 파일\KakaoTalk_20191125_14442327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340768"/>
              <a:ext cx="5908665" cy="2874319"/>
            </a:xfrm>
            <a:prstGeom prst="rect">
              <a:avLst/>
            </a:prstGeom>
            <a:noFill/>
            <a:ln w="412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C:\Users\ecde4\OneDrive\문서\카카오톡 받은 파일\KakaoTalk_20191125_14442282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3429000"/>
              <a:ext cx="6264696" cy="3047513"/>
            </a:xfrm>
            <a:prstGeom prst="rect">
              <a:avLst/>
            </a:prstGeom>
            <a:noFill/>
            <a:ln w="412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276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3472" y="436474"/>
            <a:ext cx="6192688" cy="544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000" b="1" spc="-150" dirty="0">
                <a:solidFill>
                  <a:schemeClr val="bg1"/>
                </a:solidFill>
              </a:rPr>
              <a:t>Final Project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51520" y="1268760"/>
            <a:ext cx="2520280" cy="504056"/>
            <a:chOff x="1835696" y="2060848"/>
            <a:chExt cx="2520280" cy="504056"/>
          </a:xfrm>
        </p:grpSpPr>
        <p:sp>
          <p:nvSpPr>
            <p:cNvPr id="6" name="직사각형 5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39552" y="1268760"/>
            <a:ext cx="23042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spc="-150">
                <a:solidFill>
                  <a:schemeClr val="tx2"/>
                </a:solidFill>
              </a:rPr>
              <a:t>CONTENTS</a:t>
            </a:r>
            <a:endParaRPr lang="ko-KR" altLang="en-US" sz="2800" b="1" spc="-15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475656" y="1772816"/>
            <a:ext cx="4248472" cy="42484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논리합 13"/>
          <p:cNvSpPr/>
          <p:nvPr/>
        </p:nvSpPr>
        <p:spPr>
          <a:xfrm>
            <a:off x="2063551" y="2311911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351583" y="2211720"/>
            <a:ext cx="3744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.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팀원 소개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역할 분담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 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6" name="순서도: 논리합 15"/>
          <p:cNvSpPr/>
          <p:nvPr/>
        </p:nvSpPr>
        <p:spPr>
          <a:xfrm>
            <a:off x="2639615" y="2855600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855640" y="2783592"/>
            <a:ext cx="3744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 dirty="0" smtClean="0">
                <a:solidFill>
                  <a:schemeClr val="bg1"/>
                </a:solidFill>
              </a:rPr>
              <a:t>2.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프로젝트 배경 및 목적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8" name="순서도: 논리합 17"/>
          <p:cNvSpPr/>
          <p:nvPr/>
        </p:nvSpPr>
        <p:spPr>
          <a:xfrm>
            <a:off x="3143671" y="3429000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431703" y="3356992"/>
            <a:ext cx="3744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 dirty="0" smtClean="0">
                <a:solidFill>
                  <a:schemeClr val="bg1"/>
                </a:solidFill>
              </a:rPr>
              <a:t>3.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사용기술 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0" name="순서도: 논리합 19"/>
          <p:cNvSpPr/>
          <p:nvPr/>
        </p:nvSpPr>
        <p:spPr>
          <a:xfrm>
            <a:off x="3719735" y="3998957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순서도: 논리합 21"/>
          <p:cNvSpPr/>
          <p:nvPr/>
        </p:nvSpPr>
        <p:spPr>
          <a:xfrm>
            <a:off x="4223792" y="4509120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139952" y="3918295"/>
            <a:ext cx="3744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 dirty="0" smtClean="0">
                <a:solidFill>
                  <a:schemeClr val="bg1"/>
                </a:solidFill>
              </a:rPr>
              <a:t>4. </a:t>
            </a:r>
            <a:r>
              <a:rPr lang="ko-KR" altLang="en-US" sz="2000" b="1" spc="-150" dirty="0">
                <a:solidFill>
                  <a:schemeClr val="bg1"/>
                </a:solidFill>
              </a:rPr>
              <a:t>프로젝트 구조도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27848" y="4417077"/>
            <a:ext cx="3744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 dirty="0" smtClean="0">
                <a:solidFill>
                  <a:schemeClr val="bg1"/>
                </a:solidFill>
              </a:rPr>
              <a:t>5. 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프로젝트 시연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1" name="순서도: 논리합 20"/>
          <p:cNvSpPr/>
          <p:nvPr/>
        </p:nvSpPr>
        <p:spPr>
          <a:xfrm>
            <a:off x="4728964" y="498611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233020" y="4894071"/>
            <a:ext cx="3744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 dirty="0" smtClean="0">
                <a:solidFill>
                  <a:schemeClr val="bg1"/>
                </a:solidFill>
              </a:rPr>
              <a:t>6 . Q&amp;A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2" animBg="1"/>
      <p:bldP spid="17" grpId="0"/>
      <p:bldP spid="18" grpId="4" animBg="1"/>
      <p:bldP spid="19" grpId="0"/>
      <p:bldP spid="20" grpId="6" animBg="1"/>
      <p:bldP spid="22" grpId="8" animBg="1"/>
      <p:bldP spid="26" grpId="0"/>
      <p:bldP spid="27" grpId="0"/>
      <p:bldP spid="21" grpId="0" animBg="1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chemeClr val="bg1"/>
                </a:solidFill>
              </a:rPr>
              <a:t>04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dirty="0" smtClean="0">
                <a:solidFill>
                  <a:schemeClr val="tx2"/>
                </a:solidFill>
              </a:rPr>
              <a:t>간단한 정보 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UI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pic>
        <p:nvPicPr>
          <p:cNvPr id="5122" name="Picture 2" descr="C:\Users\ecde4\OneDrive\문서\카카오톡 받은 파일\KakaoTalk_20191125_1444201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17" y="1916832"/>
            <a:ext cx="7697301" cy="3744416"/>
          </a:xfrm>
          <a:prstGeom prst="rect">
            <a:avLst/>
          </a:prstGeom>
          <a:noFill/>
          <a:ln w="635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379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chemeClr val="bg1"/>
                </a:solidFill>
              </a:rPr>
              <a:t>04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dirty="0">
                <a:solidFill>
                  <a:schemeClr val="tx2"/>
                </a:solidFill>
              </a:rPr>
              <a:t>간단한 정보 </a:t>
            </a:r>
            <a:r>
              <a:rPr lang="en-US" altLang="ko-KR" sz="2000" b="1" dirty="0">
                <a:solidFill>
                  <a:schemeClr val="tx2"/>
                </a:solidFill>
              </a:rPr>
              <a:t>UI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pic>
        <p:nvPicPr>
          <p:cNvPr id="13" name="Picture 3" descr="C:\Users\ecde4\OneDrive\문서\카카오톡 받은 파일\KakaoTalk_20191125_1444206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60848"/>
            <a:ext cx="7697301" cy="3744416"/>
          </a:xfrm>
          <a:prstGeom prst="rect">
            <a:avLst/>
          </a:prstGeom>
          <a:noFill/>
          <a:ln w="635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465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chemeClr val="bg1"/>
                </a:solidFill>
              </a:rPr>
              <a:t>04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38902" y="643001"/>
            <a:ext cx="30850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solidFill>
                  <a:schemeClr val="tx2"/>
                </a:solidFill>
              </a:rPr>
              <a:t>상세 정보 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페이지 구성도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28196" y="1866764"/>
            <a:ext cx="2376264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현재 선택된 모델 생성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위치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각도 조절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683002" y="1974776"/>
            <a:ext cx="223224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해당 모델 파괴 불가능하게 잠금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83002" y="3789040"/>
            <a:ext cx="223224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씬 전환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43625" y="5461198"/>
            <a:ext cx="2111002" cy="93610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</a:rPr>
              <a:t>자세한 정보 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32464" y="3827408"/>
            <a:ext cx="2223740" cy="85936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씬 전환</a:t>
            </a:r>
            <a:r>
              <a:rPr lang="en-US" altLang="ko-KR" b="1" dirty="0" smtClean="0">
                <a:solidFill>
                  <a:schemeClr val="tx1"/>
                </a:solidFill>
              </a:rPr>
              <a:t>(</a:t>
            </a:r>
            <a:r>
              <a:rPr lang="en-US" altLang="ko-KR" b="1" dirty="0">
                <a:solidFill>
                  <a:schemeClr val="tx1"/>
                </a:solidFill>
              </a:rPr>
              <a:t>AR </a:t>
            </a:r>
            <a:r>
              <a:rPr lang="ko-KR" altLang="en-US" b="1" dirty="0" err="1">
                <a:solidFill>
                  <a:schemeClr val="tx1"/>
                </a:solidFill>
              </a:rPr>
              <a:t>트랙킹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3" idx="3"/>
            <a:endCxn id="15" idx="1"/>
          </p:cNvCxnSpPr>
          <p:nvPr/>
        </p:nvCxnSpPr>
        <p:spPr>
          <a:xfrm>
            <a:off x="6004460" y="2442828"/>
            <a:ext cx="678542" cy="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1"/>
            <a:endCxn id="108" idx="3"/>
          </p:cNvCxnSpPr>
          <p:nvPr/>
        </p:nvCxnSpPr>
        <p:spPr>
          <a:xfrm flipH="1" flipV="1">
            <a:off x="5068356" y="5913276"/>
            <a:ext cx="1675269" cy="15974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356320" y="2017812"/>
            <a:ext cx="2458988" cy="850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AR </a:t>
            </a:r>
            <a:r>
              <a:rPr lang="ko-KR" altLang="en-US" b="1" dirty="0" err="1" smtClean="0">
                <a:solidFill>
                  <a:schemeClr val="tx1"/>
                </a:solidFill>
              </a:rPr>
              <a:t>트랙킹</a:t>
            </a:r>
            <a:r>
              <a:rPr lang="ko-KR" altLang="en-US" b="1" dirty="0" smtClean="0">
                <a:solidFill>
                  <a:schemeClr val="tx1"/>
                </a:solidFill>
              </a:rPr>
              <a:t> 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/>
          <p:cNvCxnSpPr>
            <a:stCxn id="32" idx="3"/>
            <a:endCxn id="13" idx="1"/>
          </p:cNvCxnSpPr>
          <p:nvPr/>
        </p:nvCxnSpPr>
        <p:spPr>
          <a:xfrm>
            <a:off x="2815308" y="2442828"/>
            <a:ext cx="812888" cy="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15" idx="2"/>
            <a:endCxn id="16" idx="0"/>
          </p:cNvCxnSpPr>
          <p:nvPr/>
        </p:nvCxnSpPr>
        <p:spPr>
          <a:xfrm>
            <a:off x="7799126" y="2910880"/>
            <a:ext cx="0" cy="87816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2188036" y="5445224"/>
            <a:ext cx="2880320" cy="93610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모델의 이름에 해당하는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정보 호출 및 띄우기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14" name="직선 화살표 연결선 113"/>
          <p:cNvCxnSpPr>
            <a:stCxn id="16" idx="2"/>
            <a:endCxn id="17" idx="0"/>
          </p:cNvCxnSpPr>
          <p:nvPr/>
        </p:nvCxnSpPr>
        <p:spPr>
          <a:xfrm>
            <a:off x="7799126" y="4725144"/>
            <a:ext cx="0" cy="736054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108" idx="1"/>
            <a:endCxn id="140" idx="2"/>
          </p:cNvCxnSpPr>
          <p:nvPr/>
        </p:nvCxnSpPr>
        <p:spPr>
          <a:xfrm rot="10800000">
            <a:off x="1585814" y="4600958"/>
            <a:ext cx="602222" cy="1312318"/>
          </a:xfrm>
          <a:prstGeom prst="bentConnector2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/>
          <p:cNvSpPr/>
          <p:nvPr/>
        </p:nvSpPr>
        <p:spPr>
          <a:xfrm>
            <a:off x="710140" y="3913226"/>
            <a:ext cx="1751347" cy="6877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뒤로가기</a:t>
            </a:r>
            <a:r>
              <a:rPr lang="ko-KR" altLang="en-US" b="1" dirty="0" smtClean="0">
                <a:solidFill>
                  <a:schemeClr val="tx1"/>
                </a:solidFill>
              </a:rPr>
              <a:t> 버튼 클릭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4" name="직선 화살표 연결선 143"/>
          <p:cNvCxnSpPr>
            <a:stCxn id="140" idx="3"/>
            <a:endCxn id="18" idx="1"/>
          </p:cNvCxnSpPr>
          <p:nvPr/>
        </p:nvCxnSpPr>
        <p:spPr>
          <a:xfrm>
            <a:off x="2461487" y="4257092"/>
            <a:ext cx="870977" cy="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286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chemeClr val="bg1"/>
                </a:solidFill>
              </a:rPr>
              <a:t>04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dirty="0" smtClean="0">
                <a:solidFill>
                  <a:schemeClr val="tx2"/>
                </a:solidFill>
              </a:rPr>
              <a:t>상세 정보 페이지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pic>
        <p:nvPicPr>
          <p:cNvPr id="6146" name="Picture 2" descr="C:\Users\ecde4\OneDrive\문서\카카오톡 받은 파일\KakaoTalk_20191125_14441899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41" y="1995517"/>
            <a:ext cx="7811314" cy="3799879"/>
          </a:xfrm>
          <a:prstGeom prst="rect">
            <a:avLst/>
          </a:prstGeom>
          <a:noFill/>
          <a:ln w="635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920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chemeClr val="bg1"/>
                </a:solidFill>
              </a:rPr>
              <a:t>04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dirty="0">
                <a:solidFill>
                  <a:schemeClr val="tx2"/>
                </a:solidFill>
              </a:rPr>
              <a:t>상세 정보 페이지</a:t>
            </a:r>
          </a:p>
        </p:txBody>
      </p:sp>
      <p:pic>
        <p:nvPicPr>
          <p:cNvPr id="10" name="Picture 3" descr="C:\Users\ecde4\OneDrive\문서\카카오톡 받은 파일\KakaoTalk_20191125_14441954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41" y="1995517"/>
            <a:ext cx="7811314" cy="3799879"/>
          </a:xfrm>
          <a:prstGeom prst="rect">
            <a:avLst/>
          </a:prstGeom>
          <a:noFill/>
          <a:ln w="635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023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chemeClr val="bg1"/>
                </a:solidFill>
              </a:rPr>
              <a:t>04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372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900" b="1">
                <a:solidFill>
                  <a:schemeClr val="tx2"/>
                </a:solidFill>
              </a:rPr>
              <a:t>관광지</a:t>
            </a:r>
            <a:r>
              <a:rPr lang="en-US" altLang="ko-KR" sz="1900" b="1">
                <a:solidFill>
                  <a:schemeClr val="tx2"/>
                </a:solidFill>
                <a:cs typeface="맑은 고딕"/>
              </a:rPr>
              <a:t> </a:t>
            </a:r>
            <a:r>
              <a:rPr lang="ko-KR" altLang="en-US" sz="1900" b="1">
                <a:solidFill>
                  <a:schemeClr val="tx2"/>
                </a:solidFill>
              </a:rPr>
              <a:t>정보 </a:t>
            </a:r>
            <a:r>
              <a:rPr lang="en-US" altLang="ko-KR" sz="1900" b="1">
                <a:solidFill>
                  <a:schemeClr val="tx2"/>
                </a:solidFill>
                <a:cs typeface="맑은 고딕"/>
              </a:rPr>
              <a:t>-</a:t>
            </a:r>
            <a:r>
              <a:rPr lang="ko-KR" altLang="en-US" sz="1900" b="1">
                <a:solidFill>
                  <a:schemeClr val="tx2"/>
                </a:solidFill>
              </a:rPr>
              <a:t> </a:t>
            </a:r>
            <a:r>
              <a:rPr lang="en-US" altLang="ko-KR" sz="1900" b="1">
                <a:solidFill>
                  <a:schemeClr val="tx2"/>
                </a:solidFill>
                <a:cs typeface="맑은 고딕"/>
              </a:rPr>
              <a:t>DB </a:t>
            </a:r>
            <a:r>
              <a:rPr lang="ko-KR" altLang="en-US" sz="1900" b="1">
                <a:solidFill>
                  <a:schemeClr val="tx2"/>
                </a:solidFill>
              </a:rPr>
              <a:t>구조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181" y="1484784"/>
            <a:ext cx="8568952" cy="125663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340693" y="3402706"/>
            <a:ext cx="2448274" cy="39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chemeClr val="bg1"/>
                </a:solidFill>
              </a:rPr>
              <a:t>데이터 상세구조</a:t>
            </a: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219423"/>
              </p:ext>
            </p:extLst>
          </p:nvPr>
        </p:nvGraphicFramePr>
        <p:xfrm>
          <a:off x="376699" y="4084671"/>
          <a:ext cx="8604952" cy="728461"/>
        </p:xfrm>
        <a:graphic>
          <a:graphicData uri="http://schemas.openxmlformats.org/drawingml/2006/table">
            <a:tbl>
              <a:tblPr firstRow="1" bandRow="1"/>
              <a:tblGrid>
                <a:gridCol w="1238600"/>
                <a:gridCol w="1228237"/>
                <a:gridCol w="1225167"/>
                <a:gridCol w="1228237"/>
                <a:gridCol w="1228237"/>
                <a:gridCol w="1228237"/>
                <a:gridCol w="1228237"/>
              </a:tblGrid>
              <a:tr h="3600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index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location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</a:rPr>
                        <a:t>location_x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</a:rPr>
                        <a:t>location_y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time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price</a:t>
                      </a:r>
                    </a:p>
                  </a:txBody>
                  <a:tcPr>
                    <a:noFill/>
                  </a:tcPr>
                </a:tc>
              </a:tr>
              <a:tr h="36842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varchar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varchar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Double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Double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varchar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varchar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19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chemeClr val="bg1"/>
                </a:solidFill>
              </a:rPr>
              <a:t>04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tx2"/>
                </a:solidFill>
              </a:rPr>
              <a:t>게시판 구성도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9633" y="1333035"/>
            <a:ext cx="8142650" cy="45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chemeClr val="bg1"/>
                </a:solidFill>
              </a:rPr>
              <a:t>04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5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363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chemeClr val="tx2"/>
                </a:solidFill>
              </a:rPr>
              <a:t>게시판 </a:t>
            </a:r>
            <a:r>
              <a:rPr lang="en-US" altLang="ko-KR" b="1">
                <a:solidFill>
                  <a:schemeClr val="tx2"/>
                </a:solidFill>
              </a:rPr>
              <a:t>-</a:t>
            </a:r>
            <a:r>
              <a:rPr lang="ko-KR" altLang="en-US" b="1">
                <a:solidFill>
                  <a:schemeClr val="tx2"/>
                </a:solidFill>
              </a:rPr>
              <a:t> 게시글 리스트</a:t>
            </a:r>
          </a:p>
        </p:txBody>
      </p:sp>
      <p:pic>
        <p:nvPicPr>
          <p:cNvPr id="1038" name="그림 10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3432" y="1196752"/>
            <a:ext cx="6744072" cy="505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chemeClr val="bg1"/>
                </a:solidFill>
              </a:rPr>
              <a:t>04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tx2"/>
                </a:solidFill>
              </a:rPr>
              <a:t>게시판 </a:t>
            </a:r>
            <a:r>
              <a:rPr lang="en-US" altLang="ko-KR" sz="2000" b="1">
                <a:solidFill>
                  <a:schemeClr val="tx2"/>
                </a:solidFill>
              </a:rPr>
              <a:t>-</a:t>
            </a:r>
            <a:r>
              <a:rPr lang="ko-KR" altLang="en-US" sz="2000" b="1">
                <a:solidFill>
                  <a:schemeClr val="tx2"/>
                </a:solidFill>
              </a:rPr>
              <a:t> 게시글 보기</a:t>
            </a:r>
          </a:p>
        </p:txBody>
      </p:sp>
      <p:pic>
        <p:nvPicPr>
          <p:cNvPr id="2052" name="그림 20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7428" y="1260140"/>
            <a:ext cx="7524836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2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chemeClr val="bg1"/>
                </a:solidFill>
              </a:rPr>
              <a:t>04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tx2"/>
                </a:solidFill>
              </a:rPr>
              <a:t>게시판 </a:t>
            </a:r>
            <a:r>
              <a:rPr lang="en-US" altLang="ko-KR" sz="2000" b="1">
                <a:solidFill>
                  <a:schemeClr val="tx2"/>
                </a:solidFill>
              </a:rPr>
              <a:t>-</a:t>
            </a:r>
            <a:r>
              <a:rPr lang="ko-KR" altLang="en-US" sz="2000" b="1">
                <a:solidFill>
                  <a:schemeClr val="tx2"/>
                </a:solidFill>
              </a:rPr>
              <a:t> 게시글 등록</a:t>
            </a:r>
          </a:p>
        </p:txBody>
      </p:sp>
      <p:pic>
        <p:nvPicPr>
          <p:cNvPr id="3077" name="그림 307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7428" y="1304764"/>
            <a:ext cx="7488832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4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 smtClean="0">
                <a:solidFill>
                  <a:schemeClr val="bg1"/>
                </a:solidFill>
              </a:rPr>
              <a:t>01</a:t>
            </a:r>
            <a:endParaRPr lang="ko-KR" altLang="en-US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dirty="0" smtClean="0">
                <a:solidFill>
                  <a:schemeClr val="tx2"/>
                </a:solidFill>
              </a:rPr>
              <a:t>팀원 소개 및 역할 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810344"/>
              </p:ext>
            </p:extLst>
          </p:nvPr>
        </p:nvGraphicFramePr>
        <p:xfrm>
          <a:off x="683568" y="1772816"/>
          <a:ext cx="8064896" cy="3816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/>
                <a:gridCol w="6768752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역할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108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박웅배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블랜더를</a:t>
                      </a:r>
                      <a:r>
                        <a:rPr lang="ko-KR" altLang="en-US" dirty="0" smtClean="0"/>
                        <a:t> 사용하여 </a:t>
                      </a:r>
                      <a:r>
                        <a:rPr lang="en-US" altLang="ko-KR" dirty="0" smtClean="0"/>
                        <a:t>3D </a:t>
                      </a:r>
                      <a:r>
                        <a:rPr lang="ko-KR" altLang="en-US" dirty="0" smtClean="0"/>
                        <a:t>건물 모델 및 표지판 모델 제작</a:t>
                      </a:r>
                      <a:r>
                        <a:rPr lang="en-US" altLang="ko-KR" dirty="0" smtClean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포토샵을</a:t>
                      </a:r>
                      <a:r>
                        <a:rPr lang="ko-KR" altLang="en-US" dirty="0" smtClean="0"/>
                        <a:t> 사용하여 메뉴 화면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아이콘 등 모든 </a:t>
                      </a:r>
                      <a:r>
                        <a:rPr lang="en-US" altLang="ko-KR" baseline="0" dirty="0" smtClean="0"/>
                        <a:t>UI</a:t>
                      </a:r>
                      <a:r>
                        <a:rPr lang="ko-KR" altLang="en-US" baseline="0" dirty="0" smtClean="0"/>
                        <a:t>제작</a:t>
                      </a:r>
                      <a:r>
                        <a:rPr lang="en-US" altLang="ko-KR" baseline="0" dirty="0" smtClean="0"/>
                        <a:t>,</a:t>
                      </a:r>
                    </a:p>
                    <a:p>
                      <a:pPr algn="ctr" latinLnBrk="1"/>
                      <a:r>
                        <a:rPr lang="ko-KR" altLang="en-US" baseline="0" dirty="0" smtClean="0"/>
                        <a:t>프로젝트 진행 총괄 및 기획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108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정영훈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AR</a:t>
                      </a:r>
                      <a:r>
                        <a:rPr lang="en-US" altLang="ko-KR" baseline="0" dirty="0" smtClean="0"/>
                        <a:t> Foundation</a:t>
                      </a:r>
                      <a:r>
                        <a:rPr lang="ko-KR" altLang="en-US" baseline="0" dirty="0" smtClean="0"/>
                        <a:t>을 이용하여 이미지 </a:t>
                      </a:r>
                      <a:r>
                        <a:rPr lang="ko-KR" altLang="en-US" baseline="0" dirty="0" err="1" smtClean="0"/>
                        <a:t>트랙킹</a:t>
                      </a:r>
                      <a:r>
                        <a:rPr lang="ko-KR" altLang="en-US" baseline="0" dirty="0" smtClean="0"/>
                        <a:t> 구현</a:t>
                      </a:r>
                      <a:r>
                        <a:rPr lang="en-US" altLang="ko-KR" baseline="0" dirty="0" smtClean="0"/>
                        <a:t>,</a:t>
                      </a:r>
                    </a:p>
                    <a:p>
                      <a:pPr algn="ctr" latinLnBrk="1"/>
                      <a:r>
                        <a:rPr lang="ko-KR" altLang="en-US" baseline="0" dirty="0" smtClean="0"/>
                        <a:t>메인 메뉴 터치 및 </a:t>
                      </a:r>
                      <a:r>
                        <a:rPr lang="ko-KR" altLang="en-US" baseline="0" dirty="0" err="1" smtClean="0"/>
                        <a:t>스와이프</a:t>
                      </a:r>
                      <a:r>
                        <a:rPr lang="ko-KR" altLang="en-US" baseline="0" dirty="0" smtClean="0"/>
                        <a:t> 기능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버튼 기능 구현</a:t>
                      </a:r>
                      <a:r>
                        <a:rPr lang="en-US" altLang="ko-KR" baseline="0" dirty="0" smtClean="0"/>
                        <a:t>,</a:t>
                      </a:r>
                    </a:p>
                    <a:p>
                      <a:pPr algn="ctr" latinLnBrk="1"/>
                      <a:r>
                        <a:rPr lang="ko-KR" altLang="en-US" baseline="0" dirty="0" smtClean="0"/>
                        <a:t>상세 정보 페이지 구현 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전반적인 씬 관리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108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정승욱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관광지 정보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유저 정보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게시판 정보 데이터베이스 구축</a:t>
                      </a:r>
                      <a:r>
                        <a:rPr lang="en-US" altLang="ko-KR" dirty="0" smtClean="0"/>
                        <a:t>, 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로그인 기능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관광지 정보 가져오기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게시판 기능 구현</a:t>
                      </a:r>
                      <a:r>
                        <a:rPr lang="en-US" altLang="ko-KR" dirty="0" smtClean="0"/>
                        <a:t>, 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JSP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서버 기능 구현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chemeClr val="bg1"/>
                </a:solidFill>
              </a:rPr>
              <a:t>04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tx2"/>
                </a:solidFill>
              </a:rPr>
              <a:t>게시판 </a:t>
            </a:r>
            <a:r>
              <a:rPr lang="en-US" altLang="ko-KR" sz="2000" b="1">
                <a:solidFill>
                  <a:schemeClr val="tx2"/>
                </a:solidFill>
              </a:rPr>
              <a:t>-DB</a:t>
            </a:r>
            <a:r>
              <a:rPr lang="ko-KR" altLang="en-US" sz="2000" b="1">
                <a:solidFill>
                  <a:schemeClr val="tx2"/>
                </a:solidFill>
              </a:rPr>
              <a:t> 구조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9356" y="1592796"/>
            <a:ext cx="8581937" cy="720080"/>
          </a:xfrm>
          <a:prstGeom prst="rect">
            <a:avLst/>
          </a:prstGeom>
        </p:spPr>
      </p:pic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527289"/>
              </p:ext>
            </p:extLst>
          </p:nvPr>
        </p:nvGraphicFramePr>
        <p:xfrm>
          <a:off x="263352" y="3753036"/>
          <a:ext cx="8745395" cy="878200"/>
        </p:xfrm>
        <a:graphic>
          <a:graphicData uri="http://schemas.openxmlformats.org/drawingml/2006/table">
            <a:tbl>
              <a:tblPr firstRow="1" bandRow="1"/>
              <a:tblGrid>
                <a:gridCol w="1092938"/>
                <a:gridCol w="1092938"/>
                <a:gridCol w="1092938"/>
                <a:gridCol w="1087755"/>
                <a:gridCol w="1092938"/>
                <a:gridCol w="1092938"/>
                <a:gridCol w="1095670"/>
                <a:gridCol w="1097280"/>
              </a:tblGrid>
              <a:tr h="3600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 err="1">
                          <a:solidFill>
                            <a:schemeClr val="bg1"/>
                          </a:solidFill>
                        </a:rPr>
                        <a:t>num</a:t>
                      </a: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pass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E_MAIL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content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readcount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 err="1">
                          <a:solidFill>
                            <a:schemeClr val="bg1"/>
                          </a:solidFill>
                        </a:rPr>
                        <a:t>writedate</a:t>
                      </a: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9526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varchar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varchar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varchar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</a:rPr>
                        <a:t>varchar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varchar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Timestamp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85" name="TextBox 84"/>
          <p:cNvSpPr txBox="1"/>
          <p:nvPr/>
        </p:nvSpPr>
        <p:spPr>
          <a:xfrm>
            <a:off x="227348" y="3035067"/>
            <a:ext cx="2448273" cy="393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데이터 상세구조</a:t>
            </a:r>
          </a:p>
        </p:txBody>
      </p:sp>
    </p:spTree>
    <p:extLst>
      <p:ext uri="{BB962C8B-B14F-4D97-AF65-F5344CB8AC3E}">
        <p14:creationId xmlns:p14="http://schemas.microsoft.com/office/powerpoint/2010/main" val="90454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 smtClean="0">
                <a:solidFill>
                  <a:schemeClr val="bg1"/>
                </a:solidFill>
              </a:rPr>
              <a:t>04</a:t>
            </a:r>
            <a:endParaRPr lang="ko-KR" altLang="en-US" b="1" spc="-300" dirty="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dirty="0" smtClean="0">
                <a:solidFill>
                  <a:schemeClr val="tx2"/>
                </a:solidFill>
              </a:rPr>
              <a:t>메뉴 추천 페이지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23592" y="1404156"/>
            <a:ext cx="2175984" cy="4473116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4655840" y="2423561"/>
            <a:ext cx="45005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0033" indent="-270033">
              <a:defRPr/>
            </a:pPr>
            <a:r>
              <a:rPr lang="en-US" altLang="ko-KR" sz="1700" b="1" dirty="0">
                <a:solidFill>
                  <a:schemeClr val="bg1"/>
                </a:solidFill>
                <a:cs typeface="맑은 고딕"/>
              </a:rPr>
              <a:t>1.</a:t>
            </a:r>
            <a:r>
              <a:rPr lang="ko-KR" altLang="en-US" sz="1700" b="1" dirty="0">
                <a:solidFill>
                  <a:schemeClr val="bg1"/>
                </a:solidFill>
              </a:rPr>
              <a:t> 메뉴 선정을 위해 각 항목별 배열을 선언</a:t>
            </a:r>
          </a:p>
          <a:p>
            <a:pPr>
              <a:defRPr/>
            </a:pPr>
            <a:endParaRPr lang="ko-KR" altLang="en-US" sz="1700" b="1" dirty="0">
              <a:solidFill>
                <a:schemeClr val="bg1"/>
              </a:solidFill>
            </a:endParaRPr>
          </a:p>
          <a:p>
            <a:pPr marL="270033" indent="-270033">
              <a:defRPr/>
            </a:pPr>
            <a:r>
              <a:rPr lang="en-US" altLang="ko-KR" sz="1700" b="1" dirty="0">
                <a:solidFill>
                  <a:schemeClr val="bg1"/>
                </a:solidFill>
                <a:cs typeface="맑은 고딕"/>
              </a:rPr>
              <a:t>2.</a:t>
            </a:r>
            <a:r>
              <a:rPr lang="ko-KR" altLang="en-US" sz="1700" b="1" dirty="0">
                <a:solidFill>
                  <a:schemeClr val="bg1"/>
                </a:solidFill>
              </a:rPr>
              <a:t> 메뉴 버튼이 터치 시 해당 배열 안에서 겹치지 않게 랜덤 값을 줌</a:t>
            </a:r>
          </a:p>
          <a:p>
            <a:pPr>
              <a:defRPr/>
            </a:pPr>
            <a:endParaRPr lang="ko-KR" altLang="en-US" sz="1700" b="1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ko-KR" sz="1700" b="1" dirty="0">
                <a:solidFill>
                  <a:schemeClr val="bg1"/>
                </a:solidFill>
                <a:cs typeface="맑은 고딕"/>
              </a:rPr>
              <a:t>3.</a:t>
            </a:r>
            <a:r>
              <a:rPr lang="ko-KR" altLang="en-US" sz="1700" b="1" dirty="0">
                <a:solidFill>
                  <a:schemeClr val="bg1"/>
                </a:solidFill>
              </a:rPr>
              <a:t> 메뉴 선정</a:t>
            </a: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332" y="1412776"/>
            <a:ext cx="2196244" cy="443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>
                <a:solidFill>
                  <a:schemeClr val="bg1"/>
                </a:solidFill>
              </a:rPr>
              <a:t>04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900" b="1" dirty="0" smtClean="0">
                <a:solidFill>
                  <a:schemeClr val="tx2"/>
                </a:solidFill>
                <a:cs typeface="맑은 고딕"/>
              </a:rPr>
              <a:t>로그인 기능</a:t>
            </a:r>
            <a:endParaRPr lang="ko-KR" altLang="en-US" sz="1900" b="1" dirty="0">
              <a:solidFill>
                <a:schemeClr val="tx2"/>
              </a:solidFill>
            </a:endParaRPr>
          </a:p>
        </p:txBody>
      </p:sp>
      <p:pic>
        <p:nvPicPr>
          <p:cNvPr id="10242" name="Picture 2" descr="C:\Users\ecde4\OneDrive\바탕 화면\로그인 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7640638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70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 smtClean="0">
                <a:solidFill>
                  <a:schemeClr val="bg1"/>
                </a:solidFill>
              </a:rPr>
              <a:t>04</a:t>
            </a:r>
            <a:endParaRPr lang="ko-KR" altLang="en-US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372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900" b="1">
                <a:solidFill>
                  <a:schemeClr val="tx2"/>
                </a:solidFill>
              </a:rPr>
              <a:t>로그인 유저</a:t>
            </a:r>
            <a:r>
              <a:rPr lang="en-US" altLang="ko-KR" sz="1900" b="1">
                <a:solidFill>
                  <a:schemeClr val="tx2"/>
                </a:solidFill>
                <a:cs typeface="맑은 고딕"/>
              </a:rPr>
              <a:t>-</a:t>
            </a:r>
            <a:r>
              <a:rPr lang="ko-KR" altLang="en-US" sz="1900" b="1">
                <a:solidFill>
                  <a:schemeClr val="tx2"/>
                </a:solidFill>
              </a:rPr>
              <a:t> </a:t>
            </a:r>
            <a:r>
              <a:rPr lang="en-US" altLang="ko-KR" sz="1900" b="1">
                <a:solidFill>
                  <a:schemeClr val="tx2"/>
                </a:solidFill>
                <a:cs typeface="맑은 고딕"/>
              </a:rPr>
              <a:t>DB </a:t>
            </a:r>
            <a:r>
              <a:rPr lang="ko-KR" altLang="en-US" sz="1900" b="1">
                <a:solidFill>
                  <a:schemeClr val="tx2"/>
                </a:solidFill>
              </a:rPr>
              <a:t>구조</a:t>
            </a: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9258" y="1916832"/>
            <a:ext cx="4099251" cy="900100"/>
          </a:xfrm>
          <a:prstGeom prst="rect">
            <a:avLst/>
          </a:prstGeom>
        </p:spPr>
      </p:pic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4555"/>
              </p:ext>
            </p:extLst>
          </p:nvPr>
        </p:nvGraphicFramePr>
        <p:xfrm>
          <a:off x="299356" y="4343504"/>
          <a:ext cx="6096000" cy="741680"/>
        </p:xfrm>
        <a:graphic>
          <a:graphicData uri="http://schemas.openxmlformats.org/drawingml/2006/table">
            <a:tbl>
              <a:tblPr firstRow="1" bandRow="1"/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PW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E_MAIL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varchar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varchar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varchar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varchar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85" name="TextBox 84"/>
          <p:cNvSpPr txBox="1"/>
          <p:nvPr/>
        </p:nvSpPr>
        <p:spPr>
          <a:xfrm>
            <a:off x="263349" y="3611131"/>
            <a:ext cx="2448275" cy="39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데이터 상세구조</a:t>
            </a:r>
          </a:p>
        </p:txBody>
      </p:sp>
    </p:spTree>
    <p:extLst>
      <p:ext uri="{BB962C8B-B14F-4D97-AF65-F5344CB8AC3E}">
        <p14:creationId xmlns:p14="http://schemas.microsoft.com/office/powerpoint/2010/main" val="171449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 smtClean="0">
                <a:solidFill>
                  <a:schemeClr val="bg1"/>
                </a:solidFill>
              </a:rPr>
              <a:t>05</a:t>
            </a:r>
            <a:endParaRPr lang="ko-KR" altLang="en-US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900" b="1" dirty="0" smtClean="0">
                <a:solidFill>
                  <a:schemeClr val="tx2"/>
                </a:solidFill>
              </a:rPr>
              <a:t>프로그램 시연</a:t>
            </a:r>
            <a:endParaRPr lang="ko-KR" altLang="en-US" sz="1900" b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31840" y="2700356"/>
            <a:ext cx="26692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7200" b="1" dirty="0" smtClean="0">
                <a:solidFill>
                  <a:schemeClr val="bg1"/>
                </a:solidFill>
              </a:rPr>
              <a:t>영상</a:t>
            </a:r>
            <a:endParaRPr lang="en-US" altLang="ko-KR" sz="7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03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3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 smtClean="0">
                <a:solidFill>
                  <a:schemeClr val="bg1"/>
                </a:solidFill>
              </a:rPr>
              <a:t>06</a:t>
            </a:r>
            <a:endParaRPr lang="en-US" altLang="ko-KR" sz="4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2592290" cy="432048"/>
            <a:chOff x="1520659" y="2060848"/>
            <a:chExt cx="2835317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520659" y="2060848"/>
              <a:ext cx="2619292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71600" y="630313"/>
            <a:ext cx="2376266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Q&amp;A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79376" y="1340768"/>
            <a:ext cx="8208912" cy="4708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300" b="1" dirty="0">
                <a:solidFill>
                  <a:schemeClr val="bg1"/>
                </a:solidFill>
              </a:rPr>
              <a:t>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7664" y="1988840"/>
            <a:ext cx="61926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800" b="1" spc="-150">
                <a:solidFill>
                  <a:schemeClr val="bg1"/>
                </a:solidFill>
              </a:rPr>
              <a:t>감사합니다</a:t>
            </a:r>
            <a:endParaRPr lang="en-US" altLang="ko-KR" sz="4800" b="1" spc="-150">
              <a:solidFill>
                <a:schemeClr val="bg1"/>
              </a:solidFill>
            </a:endParaRPr>
          </a:p>
        </p:txBody>
      </p:sp>
      <p:sp>
        <p:nvSpPr>
          <p:cNvPr id="74" name="순서도: 논리합 73"/>
          <p:cNvSpPr/>
          <p:nvPr/>
        </p:nvSpPr>
        <p:spPr>
          <a:xfrm>
            <a:off x="179512" y="2590302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순서도: 논리합 74"/>
          <p:cNvSpPr/>
          <p:nvPr/>
        </p:nvSpPr>
        <p:spPr>
          <a:xfrm>
            <a:off x="8748464" y="26055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1" name="직선 연결선 80"/>
          <p:cNvCxnSpPr>
            <a:stCxn id="74" idx="6"/>
          </p:cNvCxnSpPr>
          <p:nvPr/>
        </p:nvCxnSpPr>
        <p:spPr>
          <a:xfrm>
            <a:off x="395536" y="2698314"/>
            <a:ext cx="2448272" cy="1060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444208" y="2709500"/>
            <a:ext cx="2314416" cy="1002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89"/>
          <p:cNvGrpSpPr/>
          <p:nvPr/>
        </p:nvGrpSpPr>
        <p:grpSpPr>
          <a:xfrm>
            <a:off x="2699792" y="2852936"/>
            <a:ext cx="3744416" cy="432048"/>
            <a:chOff x="2699792" y="2852936"/>
            <a:chExt cx="3744416" cy="504056"/>
          </a:xfrm>
        </p:grpSpPr>
        <p:grpSp>
          <p:nvGrpSpPr>
            <p:cNvPr id="3" name="그룹 85"/>
            <p:cNvGrpSpPr/>
            <p:nvPr/>
          </p:nvGrpSpPr>
          <p:grpSpPr>
            <a:xfrm>
              <a:off x="2987824" y="2852936"/>
              <a:ext cx="3456384" cy="504056"/>
              <a:chOff x="899592" y="2060848"/>
              <a:chExt cx="3456384" cy="504056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899592" y="2060848"/>
                <a:ext cx="3240360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3851920" y="206084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89" name="타원 88"/>
            <p:cNvSpPr/>
            <p:nvPr/>
          </p:nvSpPr>
          <p:spPr>
            <a:xfrm>
              <a:off x="2699792" y="2852936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2987824" y="2823319"/>
            <a:ext cx="3168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 spc="-150">
                <a:solidFill>
                  <a:schemeClr val="tx2"/>
                </a:solidFill>
              </a:rPr>
              <a:t>THANK YOU</a:t>
            </a:r>
            <a:endParaRPr lang="ko-KR" altLang="en-US" sz="2400" b="1" spc="-15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 smtClean="0">
                <a:solidFill>
                  <a:schemeClr val="bg1"/>
                </a:solidFill>
              </a:rPr>
              <a:t>02</a:t>
            </a:r>
            <a:endParaRPr lang="ko-KR" altLang="en-US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dirty="0" smtClean="0">
                <a:solidFill>
                  <a:schemeClr val="tx2"/>
                </a:solidFill>
              </a:rPr>
              <a:t>프로젝트 개요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7367" y="1676408"/>
            <a:ext cx="799288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ko-KR" sz="1700" b="1" dirty="0">
                <a:solidFill>
                  <a:schemeClr val="bg1"/>
                </a:solidFill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</a:rPr>
              <a:t> </a:t>
            </a:r>
            <a:r>
              <a:rPr lang="ko-KR" altLang="ko-KR" sz="1700" b="1" dirty="0">
                <a:solidFill>
                  <a:schemeClr val="bg1"/>
                </a:solidFill>
              </a:rPr>
              <a:t>이제는 사용빈도가 줄어든 종이 지도를 </a:t>
            </a:r>
            <a:r>
              <a:rPr lang="ko-KR" altLang="ko-KR" sz="1700" b="1" dirty="0" err="1">
                <a:solidFill>
                  <a:schemeClr val="bg1"/>
                </a:solidFill>
              </a:rPr>
              <a:t>어플을</a:t>
            </a:r>
            <a:r>
              <a:rPr lang="ko-KR" altLang="ko-KR" sz="1700" b="1" dirty="0">
                <a:solidFill>
                  <a:schemeClr val="bg1"/>
                </a:solidFill>
              </a:rPr>
              <a:t> 이용하여 관광 플랫폼화 한다.</a:t>
            </a:r>
          </a:p>
          <a:p>
            <a:pPr>
              <a:lnSpc>
                <a:spcPct val="150000"/>
              </a:lnSpc>
              <a:defRPr/>
            </a:pPr>
            <a:endParaRPr lang="ko-KR" altLang="ko-KR" sz="17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ko-KR" sz="1700" b="1" dirty="0">
                <a:solidFill>
                  <a:schemeClr val="bg1"/>
                </a:solidFill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AR</a:t>
            </a:r>
            <a:r>
              <a:rPr lang="ko-KR" altLang="en-US" sz="1600" b="1" dirty="0">
                <a:solidFill>
                  <a:schemeClr val="bg1"/>
                </a:solidFill>
              </a:rPr>
              <a:t>이 활성도가 낮은 시기에 </a:t>
            </a:r>
            <a:r>
              <a:rPr lang="ko-KR" altLang="ko-KR" sz="1600" b="1" dirty="0" smtClean="0">
                <a:solidFill>
                  <a:schemeClr val="bg1"/>
                </a:solidFill>
              </a:rPr>
              <a:t>관광안내 </a:t>
            </a:r>
            <a:r>
              <a:rPr lang="ko-KR" altLang="ko-KR" sz="1700" b="1" dirty="0" err="1">
                <a:solidFill>
                  <a:schemeClr val="bg1"/>
                </a:solidFill>
              </a:rPr>
              <a:t>어플</a:t>
            </a:r>
            <a:r>
              <a:rPr lang="ko-KR" altLang="ko-KR" sz="1600" b="1" dirty="0" err="1">
                <a:solidFill>
                  <a:schemeClr val="bg1"/>
                </a:solidFill>
              </a:rPr>
              <a:t>을</a:t>
            </a:r>
            <a:r>
              <a:rPr lang="ko-KR" altLang="ko-KR" sz="1600" b="1" dirty="0">
                <a:solidFill>
                  <a:schemeClr val="bg1"/>
                </a:solidFill>
              </a:rPr>
              <a:t> </a:t>
            </a:r>
            <a:r>
              <a:rPr lang="ko-KR" altLang="ko-KR" sz="1600" b="1" dirty="0" smtClean="0">
                <a:solidFill>
                  <a:schemeClr val="bg1"/>
                </a:solidFill>
              </a:rPr>
              <a:t>제작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하여 시장 </a:t>
            </a:r>
            <a:r>
              <a:rPr lang="ko-KR" altLang="en-US" sz="1600" b="1" dirty="0">
                <a:solidFill>
                  <a:schemeClr val="bg1"/>
                </a:solidFill>
              </a:rPr>
              <a:t>진입을 도모한다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  <a:endParaRPr lang="ko-KR" altLang="ko-KR" sz="17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ko-KR" sz="1700" b="1" dirty="0">
              <a:solidFill>
                <a:schemeClr val="bg1"/>
              </a:solidFill>
            </a:endParaRPr>
          </a:p>
          <a:p>
            <a:pPr marL="180022" indent="-180022">
              <a:lnSpc>
                <a:spcPct val="150000"/>
              </a:lnSpc>
              <a:defRPr/>
            </a:pPr>
            <a:r>
              <a:rPr lang="ko-KR" altLang="ko-KR" sz="1700" b="1" dirty="0">
                <a:solidFill>
                  <a:schemeClr val="bg1"/>
                </a:solidFill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</a:rPr>
              <a:t> </a:t>
            </a:r>
            <a:r>
              <a:rPr lang="ko-KR" altLang="ko-KR" sz="1700" b="1" dirty="0">
                <a:solidFill>
                  <a:schemeClr val="bg1"/>
                </a:solidFill>
              </a:rPr>
              <a:t>지도에 그려진 관광지 아이콘을 </a:t>
            </a:r>
            <a:r>
              <a:rPr lang="ko-KR" altLang="ko-KR" sz="1700" b="1" dirty="0" err="1">
                <a:solidFill>
                  <a:schemeClr val="bg1"/>
                </a:solidFill>
              </a:rPr>
              <a:t>어플의</a:t>
            </a:r>
            <a:r>
              <a:rPr lang="ko-KR" altLang="ko-KR" sz="1700" b="1" dirty="0">
                <a:solidFill>
                  <a:schemeClr val="bg1"/>
                </a:solidFill>
              </a:rPr>
              <a:t> </a:t>
            </a:r>
            <a:r>
              <a:rPr lang="ko-KR" altLang="ko-KR" sz="1700" b="1" dirty="0" smtClean="0">
                <a:solidFill>
                  <a:schemeClr val="bg1"/>
                </a:solidFill>
              </a:rPr>
              <a:t>ar foundation</a:t>
            </a:r>
            <a:r>
              <a:rPr lang="en-US" altLang="ko-KR" sz="1700" b="1" dirty="0" smtClean="0">
                <a:solidFill>
                  <a:schemeClr val="bg1"/>
                </a:solidFill>
              </a:rPr>
              <a:t>( </a:t>
            </a:r>
            <a:r>
              <a:rPr lang="ko-KR" altLang="en-US" sz="1700" b="1" dirty="0" smtClean="0">
                <a:solidFill>
                  <a:schemeClr val="bg1"/>
                </a:solidFill>
              </a:rPr>
              <a:t>혹은 </a:t>
            </a:r>
            <a:r>
              <a:rPr lang="ko-KR" altLang="ko-KR" sz="1700" b="1" dirty="0" smtClean="0">
                <a:solidFill>
                  <a:schemeClr val="bg1"/>
                </a:solidFill>
              </a:rPr>
              <a:t>open cv</a:t>
            </a:r>
            <a:r>
              <a:rPr lang="en-US" altLang="ko-KR" sz="1700" b="1" dirty="0" smtClean="0">
                <a:solidFill>
                  <a:schemeClr val="bg1"/>
                </a:solidFill>
              </a:rPr>
              <a:t>)</a:t>
            </a:r>
            <a:r>
              <a:rPr lang="ko-KR" altLang="ko-KR" sz="1700" b="1" dirty="0" smtClean="0">
                <a:solidFill>
                  <a:schemeClr val="bg1"/>
                </a:solidFill>
              </a:rPr>
              <a:t>를 </a:t>
            </a:r>
            <a:r>
              <a:rPr lang="ko-KR" altLang="ko-KR" sz="1700" b="1" dirty="0">
                <a:solidFill>
                  <a:schemeClr val="bg1"/>
                </a:solidFill>
              </a:rPr>
              <a:t>이용한 카메라 기능을 켠 상태로 비추면 관광지의</a:t>
            </a:r>
            <a:r>
              <a:rPr lang="ko-KR" altLang="en-US" sz="1700" b="1" dirty="0">
                <a:solidFill>
                  <a:schemeClr val="bg1"/>
                </a:solidFill>
              </a:rPr>
              <a:t> </a:t>
            </a:r>
            <a:r>
              <a:rPr lang="ko-KR" altLang="ko-KR" sz="1700" b="1" dirty="0">
                <a:solidFill>
                  <a:schemeClr val="bg1"/>
                </a:solidFill>
              </a:rPr>
              <a:t>3D모델(카툰렌더링 느낌)(줌인 </a:t>
            </a:r>
            <a:r>
              <a:rPr lang="ko-KR" altLang="ko-KR" sz="1700" b="1" dirty="0" smtClean="0">
                <a:solidFill>
                  <a:schemeClr val="bg1"/>
                </a:solidFill>
              </a:rPr>
              <a:t>줌</a:t>
            </a:r>
            <a:r>
              <a:rPr lang="en-US" altLang="ko-KR" sz="1700" b="1" dirty="0" smtClean="0">
                <a:solidFill>
                  <a:schemeClr val="bg1"/>
                </a:solidFill>
              </a:rPr>
              <a:t> </a:t>
            </a:r>
            <a:r>
              <a:rPr lang="ko-KR" altLang="ko-KR" sz="1700" b="1" dirty="0" smtClean="0">
                <a:solidFill>
                  <a:schemeClr val="bg1"/>
                </a:solidFill>
              </a:rPr>
              <a:t>아웃 </a:t>
            </a:r>
            <a:r>
              <a:rPr lang="ko-KR" altLang="ko-KR" sz="1700" b="1" dirty="0">
                <a:solidFill>
                  <a:schemeClr val="bg1"/>
                </a:solidFill>
              </a:rPr>
              <a:t>좌우회전기능 탑재 요망)이 튀어나오듯 켜진다.</a:t>
            </a:r>
          </a:p>
          <a:p>
            <a:pPr marL="180022" indent="-180022">
              <a:lnSpc>
                <a:spcPct val="150000"/>
              </a:lnSpc>
              <a:defRPr/>
            </a:pPr>
            <a:endParaRPr lang="ko-KR" altLang="ko-KR" sz="1700" b="1" dirty="0">
              <a:solidFill>
                <a:schemeClr val="bg1"/>
              </a:solidFill>
            </a:endParaRPr>
          </a:p>
          <a:p>
            <a:pPr marL="180022" indent="-180022">
              <a:lnSpc>
                <a:spcPct val="150000"/>
              </a:lnSpc>
              <a:defRPr/>
            </a:pPr>
            <a:r>
              <a:rPr lang="ko-KR" altLang="ko-KR" sz="1700" b="1" dirty="0">
                <a:solidFill>
                  <a:schemeClr val="bg1"/>
                </a:solidFill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</a:rPr>
              <a:t> </a:t>
            </a:r>
            <a:r>
              <a:rPr lang="ko-KR" altLang="ko-KR" sz="1700" b="1" dirty="0">
                <a:solidFill>
                  <a:schemeClr val="bg1"/>
                </a:solidFill>
              </a:rPr>
              <a:t>튀어나온 3D 모델의 위론 관광지의 해설이나 유명한 포인트 등 관광지의 설명을 이용 할 수 있다.</a:t>
            </a:r>
          </a:p>
        </p:txBody>
      </p:sp>
    </p:spTree>
    <p:extLst>
      <p:ext uri="{BB962C8B-B14F-4D97-AF65-F5344CB8AC3E}">
        <p14:creationId xmlns:p14="http://schemas.microsoft.com/office/powerpoint/2010/main" val="238191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20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02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9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0866" y="630313"/>
            <a:ext cx="3168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-150" dirty="0" smtClean="0">
                <a:solidFill>
                  <a:schemeClr val="tx2"/>
                </a:solidFill>
              </a:rPr>
              <a:t>프로젝트 개발 </a:t>
            </a:r>
            <a:r>
              <a:rPr lang="ko-KR" altLang="en-US" sz="2000" b="1" spc="-150" dirty="0">
                <a:solidFill>
                  <a:schemeClr val="tx2"/>
                </a:solidFill>
              </a:rPr>
              <a:t>목적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63352" y="1932801"/>
            <a:ext cx="8712968" cy="344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0033" indent="-270033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1.</a:t>
            </a:r>
            <a:r>
              <a:rPr lang="ko-KR" altLang="en-US" sz="2000" b="1" dirty="0">
                <a:solidFill>
                  <a:schemeClr val="bg1"/>
                </a:solidFill>
              </a:rPr>
              <a:t> 아날로그 </a:t>
            </a:r>
            <a:r>
              <a:rPr lang="ko-KR" altLang="ko-KR" sz="2000" b="1" dirty="0">
                <a:solidFill>
                  <a:schemeClr val="bg1"/>
                </a:solidFill>
              </a:rPr>
              <a:t>지도를 베이스로 AR을 이용하여 손쉽게 접근</a:t>
            </a:r>
            <a:r>
              <a:rPr lang="ko-KR" altLang="en-US" sz="2000" b="1" dirty="0">
                <a:solidFill>
                  <a:schemeClr val="bg1"/>
                </a:solidFill>
              </a:rPr>
              <a:t>한다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pPr marL="270033" indent="-270033">
              <a:defRPr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270033" indent="-270033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2.</a:t>
            </a:r>
            <a:r>
              <a:rPr lang="ko-KR" altLang="ko-KR" sz="2000" b="1" dirty="0">
                <a:solidFill>
                  <a:schemeClr val="bg1"/>
                </a:solidFill>
              </a:rPr>
              <a:t> 흥미를 유발 할 수 있는 관광지도로써의 역할을 한다.</a:t>
            </a:r>
          </a:p>
          <a:p>
            <a:pPr marL="270033" indent="-270033">
              <a:defRPr/>
            </a:pPr>
            <a:endParaRPr lang="ko-KR" altLang="ko-KR" sz="2000" b="1" dirty="0">
              <a:solidFill>
                <a:schemeClr val="bg1"/>
              </a:solidFill>
            </a:endParaRPr>
          </a:p>
          <a:p>
            <a:pPr marL="270033" indent="-270033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3.</a:t>
            </a:r>
            <a:r>
              <a:rPr lang="ko-KR" altLang="en-US" sz="2000" b="1" dirty="0">
                <a:solidFill>
                  <a:schemeClr val="bg1"/>
                </a:solidFill>
              </a:rPr>
              <a:t> 전국 각지에 있는 관광지의 특징을 가시적으로 보여준다</a:t>
            </a:r>
            <a:endParaRPr lang="ko-KR" altLang="ko-KR" sz="2000" b="1" dirty="0">
              <a:solidFill>
                <a:schemeClr val="bg1"/>
              </a:solidFill>
            </a:endParaRPr>
          </a:p>
          <a:p>
            <a:pPr marL="270033" indent="-270033">
              <a:defRPr/>
            </a:pPr>
            <a:endParaRPr lang="ko-KR" altLang="ko-KR" sz="2000" b="1" dirty="0">
              <a:solidFill>
                <a:schemeClr val="bg1"/>
              </a:solidFill>
            </a:endParaRPr>
          </a:p>
          <a:p>
            <a:pPr marL="270033" indent="-270033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4.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ko-KR" sz="2000" b="1" dirty="0">
                <a:solidFill>
                  <a:schemeClr val="bg1"/>
                </a:solidFill>
              </a:rPr>
              <a:t>플랫폼화를 통한 이용자의 접근 유도 및 타 플랫폼으로의 유출을 막는다.</a:t>
            </a:r>
            <a:endParaRPr lang="ko-KR" altLang="en-US" sz="2000" b="1" dirty="0">
              <a:solidFill>
                <a:schemeClr val="bg1"/>
              </a:solidFill>
            </a:endParaRPr>
          </a:p>
          <a:p>
            <a:pPr marL="270033" indent="-270033">
              <a:defRPr/>
            </a:pPr>
            <a:endParaRPr lang="ko-KR" altLang="ko-KR" sz="2000" b="1" dirty="0">
              <a:solidFill>
                <a:schemeClr val="bg1"/>
              </a:solidFill>
            </a:endParaRPr>
          </a:p>
          <a:p>
            <a:pPr marL="270033" indent="-270033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5.</a:t>
            </a:r>
            <a:r>
              <a:rPr lang="ko-KR" altLang="en-US" sz="2000" b="1" dirty="0">
                <a:solidFill>
                  <a:schemeClr val="bg1"/>
                </a:solidFill>
              </a:rPr>
              <a:t> 관광지 홍보뿐만 아니라 관광수입을 통해 지역발전에 기여한다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pPr marL="270033" indent="-270033">
              <a:defRPr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270033" indent="-270033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6.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AR</a:t>
            </a:r>
            <a:r>
              <a:rPr lang="ko-KR" altLang="en-US" sz="2000" b="1" dirty="0">
                <a:solidFill>
                  <a:schemeClr val="bg1"/>
                </a:solidFill>
              </a:rPr>
              <a:t>이 활성도가 낮은 시기에 시장 진입을 도모한다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027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원호 93"/>
          <p:cNvSpPr/>
          <p:nvPr/>
        </p:nvSpPr>
        <p:spPr>
          <a:xfrm>
            <a:off x="1847528" y="2564904"/>
            <a:ext cx="5256584" cy="3600399"/>
          </a:xfrm>
          <a:prstGeom prst="arc">
            <a:avLst>
              <a:gd name="adj1" fmla="val 16200000"/>
              <a:gd name="adj2" fmla="val 16119507"/>
            </a:avLst>
          </a:prstGeom>
          <a:noFill/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75" name="TextBox 74"/>
          <p:cNvSpPr txBox="1"/>
          <p:nvPr/>
        </p:nvSpPr>
        <p:spPr>
          <a:xfrm>
            <a:off x="179512" y="404663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 smtClean="0">
                <a:solidFill>
                  <a:schemeClr val="bg1"/>
                </a:solidFill>
              </a:rPr>
              <a:t>03</a:t>
            </a:r>
            <a:endParaRPr lang="en-US" altLang="ko-KR" sz="4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9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0866" y="630313"/>
            <a:ext cx="3168352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-150" dirty="0">
                <a:solidFill>
                  <a:schemeClr val="tx2"/>
                </a:solidFill>
              </a:rPr>
              <a:t>사용 기술 소개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79375" y="4077072"/>
            <a:ext cx="8208913" cy="388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2000" b="1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91344" y="1268760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-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Unity </a:t>
            </a:r>
            <a:r>
              <a:rPr lang="en-US" altLang="ko-KR" b="1" dirty="0" smtClean="0">
                <a:solidFill>
                  <a:schemeClr val="bg1"/>
                </a:solidFill>
              </a:rPr>
              <a:t>2019.02				-</a:t>
            </a:r>
            <a:r>
              <a:rPr lang="en-US" altLang="ko-KR" b="1" dirty="0" err="1" smtClean="0">
                <a:solidFill>
                  <a:schemeClr val="bg1"/>
                </a:solidFill>
              </a:rPr>
              <a:t>MariaDB</a:t>
            </a:r>
            <a:endParaRPr lang="en-US" altLang="ko-KR" b="1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ko-KR" b="1" dirty="0" smtClean="0">
                <a:solidFill>
                  <a:schemeClr val="bg1"/>
                </a:solidFill>
              </a:rPr>
              <a:t>- </a:t>
            </a:r>
            <a:r>
              <a:rPr lang="en-US" altLang="ko-KR" b="1" dirty="0" err="1" smtClean="0">
                <a:solidFill>
                  <a:schemeClr val="bg1"/>
                </a:solidFill>
              </a:rPr>
              <a:t>TomCat</a:t>
            </a:r>
            <a:r>
              <a:rPr lang="en-US" altLang="ko-KR" b="1" dirty="0" smtClean="0">
                <a:solidFill>
                  <a:schemeClr val="bg1"/>
                </a:solidFill>
              </a:rPr>
              <a:t>				-Blender</a:t>
            </a:r>
            <a:endParaRPr lang="en-US" altLang="ko-KR" b="1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ko-KR" b="1" dirty="0" smtClean="0">
                <a:solidFill>
                  <a:schemeClr val="bg1"/>
                </a:solidFill>
              </a:rPr>
              <a:t>- AR </a:t>
            </a:r>
            <a:r>
              <a:rPr lang="en-US" altLang="ko-KR" b="1" dirty="0">
                <a:solidFill>
                  <a:schemeClr val="bg1"/>
                </a:solidFill>
              </a:rPr>
              <a:t>Foundation -Preview 2 - </a:t>
            </a:r>
            <a:r>
              <a:rPr lang="en-US" altLang="ko-KR" b="1" dirty="0" smtClean="0">
                <a:solidFill>
                  <a:schemeClr val="bg1"/>
                </a:solidFill>
              </a:rPr>
              <a:t>3.0  	- Photo shop</a:t>
            </a:r>
          </a:p>
          <a:p>
            <a:pPr>
              <a:defRPr/>
            </a:pPr>
            <a:r>
              <a:rPr lang="en-US" altLang="ko-KR" b="1" dirty="0" smtClean="0">
                <a:solidFill>
                  <a:schemeClr val="bg1"/>
                </a:solidFill>
              </a:rPr>
              <a:t>- JSP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8261" y="5235778"/>
            <a:ext cx="2046484" cy="1245686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6609" y="4680858"/>
            <a:ext cx="1932169" cy="1109839"/>
          </a:xfrm>
          <a:prstGeom prst="rect">
            <a:avLst/>
          </a:prstGeom>
        </p:spPr>
      </p:pic>
      <p:pic>
        <p:nvPicPr>
          <p:cNvPr id="8194" name="Picture 2" descr="C:\Users\ecde4\OneDrive\바탕 화면\99F39D3359A41DBA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796" y="2604868"/>
            <a:ext cx="1413150" cy="106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cde4\OneDrive\바탕 화면\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75157"/>
            <a:ext cx="1734161" cy="110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cde4\OneDrive\바탕 화면\jsp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958" y="2276872"/>
            <a:ext cx="932520" cy="170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ecde4\OneDrive\바탕 화면\다운로드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496" y="3984619"/>
            <a:ext cx="1297232" cy="67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ecde4\OneDrive\바탕 화면\1200px-Adobe_Photoshop_CC_icon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959424"/>
            <a:ext cx="1329377" cy="129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1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3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04</a:t>
            </a:r>
            <a:endParaRPr lang="en-US" altLang="ko-KR" sz="4400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66609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0866" y="630313"/>
            <a:ext cx="3168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-150">
                <a:solidFill>
                  <a:schemeClr val="tx2"/>
                </a:solidFill>
              </a:rPr>
              <a:t>프로젝트 전체 구성도</a:t>
            </a:r>
            <a:endParaRPr lang="ko-KR" altLang="en-US" sz="2000" b="1" spc="-150">
              <a:solidFill>
                <a:schemeClr val="tx2"/>
              </a:solidFill>
            </a:endParaRPr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360" y="1448780"/>
            <a:ext cx="8512946" cy="47885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 smtClean="0">
                <a:solidFill>
                  <a:schemeClr val="bg1"/>
                </a:solidFill>
              </a:rPr>
              <a:t>04</a:t>
            </a:r>
            <a:endParaRPr lang="ko-KR" altLang="en-US" b="1" spc="-300" dirty="0">
              <a:solidFill>
                <a:schemeClr val="bg1"/>
              </a:solidFill>
            </a:endParaRPr>
          </a:p>
        </p:txBody>
      </p:sp>
      <p:grpSp>
        <p:nvGrpSpPr>
          <p:cNvPr id="7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8" name="직사각형 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b="1" dirty="0" smtClean="0">
                  <a:solidFill>
                    <a:schemeClr val="tx2"/>
                  </a:solidFill>
                </a:rPr>
                <a:t>시작 메뉴 화면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7170" name="Picture 2" descr="C:\Users\ecde4\OneDrive\문서\카카오톡 받은 파일\KakaoTalk_20191125_1444265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3951"/>
            <a:ext cx="2375692" cy="488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cde4\OneDrive\문서\카카오톡 받은 파일\KakaoTalk_20191125_1444261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13951"/>
            <a:ext cx="2375692" cy="488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cde4\OneDrive\바탕 화면\KakaoTalk_20191125_15030914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412775"/>
            <a:ext cx="2376264" cy="488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546292" y="6381328"/>
            <a:ext cx="1572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r>
              <a:rPr lang="ko-KR" altLang="en-US" b="1" dirty="0" smtClean="0">
                <a:solidFill>
                  <a:schemeClr val="bg1"/>
                </a:solidFill>
              </a:rPr>
              <a:t>번 페이지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20172" y="611063"/>
            <a:ext cx="2592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 smtClean="0">
                <a:solidFill>
                  <a:schemeClr val="bg1"/>
                </a:solidFill>
              </a:rPr>
              <a:t>2,3</a:t>
            </a:r>
            <a:r>
              <a:rPr lang="ko-KR" altLang="en-US" b="1" dirty="0" smtClean="0">
                <a:solidFill>
                  <a:schemeClr val="bg1"/>
                </a:solidFill>
              </a:rPr>
              <a:t>번 페이지 및 스크롤 했을 시 밑에 화면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88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 dirty="0" smtClean="0">
                <a:solidFill>
                  <a:schemeClr val="bg1"/>
                </a:solidFill>
              </a:rPr>
              <a:t>04</a:t>
            </a:r>
            <a:endParaRPr lang="ko-KR" altLang="en-US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dirty="0">
                <a:solidFill>
                  <a:schemeClr val="tx2"/>
                </a:solidFill>
              </a:rPr>
              <a:t>기초 모델링</a:t>
            </a:r>
          </a:p>
        </p:txBody>
      </p:sp>
      <p:pic>
        <p:nvPicPr>
          <p:cNvPr id="1028" name="Picture 4" descr="C:\Users\oksk1\Pictures\01\중간발표\NuriK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64" y="3921381"/>
            <a:ext cx="2016024" cy="2243924"/>
          </a:xfrm>
          <a:prstGeom prst="rect">
            <a:avLst/>
          </a:prstGeom>
          <a:noFill/>
          <a:ln w="50800" cmpd="sng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oksk1\Pictures\01\중간발표\UNMCE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243874"/>
            <a:ext cx="2016024" cy="2369518"/>
          </a:xfrm>
          <a:prstGeom prst="rect">
            <a:avLst/>
          </a:prstGeom>
          <a:noFill/>
          <a:ln w="50800" cmpd="sng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oksk1\Pictures\01\중간발표\UNMCK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921381"/>
            <a:ext cx="2016024" cy="2243923"/>
          </a:xfrm>
          <a:prstGeom prst="rect">
            <a:avLst/>
          </a:prstGeom>
          <a:noFill/>
          <a:ln w="50800" cmpd="sng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oksk1\Pictures\01\중간발표\BAY101E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43874"/>
            <a:ext cx="2016024" cy="2369518"/>
          </a:xfrm>
          <a:prstGeom prst="rect">
            <a:avLst/>
          </a:prstGeom>
          <a:noFill/>
          <a:ln w="50800" cmpd="sng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oksk1\Pictures\01\중간발표\BAY101K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921381"/>
            <a:ext cx="2016024" cy="2243923"/>
          </a:xfrm>
          <a:prstGeom prst="rect">
            <a:avLst/>
          </a:prstGeom>
          <a:noFill/>
          <a:ln w="50800" cmpd="sng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oksk1\Pictures\01\중간발표\MtDRE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16" y="1243874"/>
            <a:ext cx="2016024" cy="2369518"/>
          </a:xfrm>
          <a:prstGeom prst="rect">
            <a:avLst/>
          </a:prstGeom>
          <a:noFill/>
          <a:ln w="50800" cmpd="sng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oksk1\Pictures\01\중간발표\MtDrKr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16" y="3921381"/>
            <a:ext cx="2016024" cy="2243923"/>
          </a:xfrm>
          <a:prstGeom prst="rect">
            <a:avLst/>
          </a:prstGeom>
          <a:noFill/>
          <a:ln w="50800" cmpd="sng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oksk1\Pictures\01\중간발표\NuriEn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64" y="1243874"/>
            <a:ext cx="2016024" cy="2369518"/>
          </a:xfrm>
          <a:prstGeom prst="rect">
            <a:avLst/>
          </a:prstGeom>
          <a:noFill/>
          <a:ln w="50800" cmpd="sng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149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LG</ep:Company>
  <ep:Words>504</ep:Words>
  <ep:PresentationFormat>화면 슬라이드 쇼(4:3)</ep:PresentationFormat>
  <ep:Paragraphs>121</ep:Paragraphs>
  <ep:Slides>36</ep:Slides>
  <ep:Notes>31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ep:HeadingPairs>
  <ep:TitlesOfParts>
    <vt:vector size="3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2017-03-28T04:45:29.000</dcterms:created>
  <dc:creator>minhee park</dc:creator>
  <cp:lastModifiedBy>User</cp:lastModifiedBy>
  <dcterms:modified xsi:type="dcterms:W3CDTF">2019-11-26T07:31:52.611</dcterms:modified>
  <cp:revision>163</cp:revision>
  <dc:title>슬라이드 1</dc:title>
  <cp:version>0906.0100.01</cp:version>
</cp:coreProperties>
</file>